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35A9-9257-4D1F-AE1B-148FF2A9D4B1}" type="datetimeFigureOut">
              <a:rPr lang="en-US" smtClean="0"/>
              <a:t>02/06/2011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166A-F6B7-4E5A-8754-FE6E3A812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35A9-9257-4D1F-AE1B-148FF2A9D4B1}" type="datetimeFigureOut">
              <a:rPr lang="en-US" smtClean="0"/>
              <a:t>02/06/2011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166A-F6B7-4E5A-8754-FE6E3A812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35A9-9257-4D1F-AE1B-148FF2A9D4B1}" type="datetimeFigureOut">
              <a:rPr lang="en-US" smtClean="0"/>
              <a:t>02/06/2011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166A-F6B7-4E5A-8754-FE6E3A812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35A9-9257-4D1F-AE1B-148FF2A9D4B1}" type="datetimeFigureOut">
              <a:rPr lang="en-US" smtClean="0"/>
              <a:t>02/06/2011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166A-F6B7-4E5A-8754-FE6E3A812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35A9-9257-4D1F-AE1B-148FF2A9D4B1}" type="datetimeFigureOut">
              <a:rPr lang="en-US" smtClean="0"/>
              <a:t>02/06/2011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166A-F6B7-4E5A-8754-FE6E3A812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35A9-9257-4D1F-AE1B-148FF2A9D4B1}" type="datetimeFigureOut">
              <a:rPr lang="en-US" smtClean="0"/>
              <a:t>02/06/2011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166A-F6B7-4E5A-8754-FE6E3A812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35A9-9257-4D1F-AE1B-148FF2A9D4B1}" type="datetimeFigureOut">
              <a:rPr lang="en-US" smtClean="0"/>
              <a:t>02/06/2011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166A-F6B7-4E5A-8754-FE6E3A812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35A9-9257-4D1F-AE1B-148FF2A9D4B1}" type="datetimeFigureOut">
              <a:rPr lang="en-US" smtClean="0"/>
              <a:t>02/06/2011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166A-F6B7-4E5A-8754-FE6E3A812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35A9-9257-4D1F-AE1B-148FF2A9D4B1}" type="datetimeFigureOut">
              <a:rPr lang="en-US" smtClean="0"/>
              <a:t>02/06/2011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166A-F6B7-4E5A-8754-FE6E3A812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35A9-9257-4D1F-AE1B-148FF2A9D4B1}" type="datetimeFigureOut">
              <a:rPr lang="en-US" smtClean="0"/>
              <a:t>02/06/2011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166A-F6B7-4E5A-8754-FE6E3A81234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35A9-9257-4D1F-AE1B-148FF2A9D4B1}" type="datetimeFigureOut">
              <a:rPr lang="en-US" smtClean="0"/>
              <a:t>02/06/2011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B166A-F6B7-4E5A-8754-FE6E3A81234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EFB166A-F6B7-4E5A-8754-FE6E3A81234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9E835A9-9257-4D1F-AE1B-148FF2A9D4B1}" type="datetimeFigureOut">
              <a:rPr lang="en-US" smtClean="0"/>
              <a:t>02/06/2011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AHSMC 2011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Part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92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Problem 1.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cross  shaped figure is made up of five unit squares. Determine which has the larger area: the square containing the cross or the circle containing the cross.</a:t>
            </a:r>
            <a:endParaRPr lang="en-US" dirty="0"/>
          </a:p>
        </p:txBody>
      </p:sp>
      <p:pic>
        <p:nvPicPr>
          <p:cNvPr id="1026" name="Picture 2" descr="C:\Users\Student\Desktop\upload\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219200"/>
            <a:ext cx="22098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tudent\Desktop\upload\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323646"/>
            <a:ext cx="1981200" cy="1810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37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b="1" dirty="0" smtClean="0"/>
                  <a:t>Problem 2.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If there is exactly one triplet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</a:rPr>
                      <m:t>𝑧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satisfying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=2</m:t>
                    </m:r>
                    <m:r>
                      <a:rPr lang="en-US" b="0" i="1" smtClean="0">
                        <a:latin typeface="Cambria Math"/>
                      </a:rPr>
                      <m:t>𝑧</m:t>
                    </m:r>
                  </m:oMath>
                </a14:m>
                <a:r>
                  <a:rPr lang="en-US" dirty="0" smtClean="0"/>
                  <a:t>  and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𝑧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𝑡</m:t>
                    </m:r>
                  </m:oMath>
                </a14:m>
                <a:r>
                  <a:rPr lang="en-US" dirty="0" smtClean="0"/>
                  <a:t>, determine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𝑡</m:t>
                    </m:r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400" t="-15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039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b="1" dirty="0" smtClean="0"/>
                  <a:t>Problem 3.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On side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𝐵𝐶</m:t>
                    </m:r>
                  </m:oMath>
                </a14:m>
                <a:r>
                  <a:rPr lang="en-US" dirty="0" smtClean="0"/>
                  <a:t> of triangle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𝐴𝐵𝐶</m:t>
                    </m:r>
                  </m:oMath>
                </a14:m>
                <a:r>
                  <a:rPr lang="en-US" dirty="0" smtClean="0"/>
                  <a:t>, points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𝑄</m:t>
                    </m:r>
                  </m:oMath>
                </a14:m>
                <a:r>
                  <a:rPr lang="en-US" dirty="0" smtClean="0"/>
                  <a:t> exist such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</m:oMath>
                </a14:m>
                <a:r>
                  <a:rPr lang="en-US" dirty="0" smtClean="0"/>
                  <a:t> is closer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𝐵</m:t>
                    </m:r>
                  </m:oMath>
                </a14:m>
                <a:r>
                  <a:rPr lang="en-US" dirty="0" smtClean="0"/>
                  <a:t> than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𝑄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∠</m:t>
                    </m:r>
                    <m:r>
                      <a:rPr lang="en-US" b="0" i="1" smtClean="0">
                        <a:latin typeface="Cambria Math"/>
                      </a:rPr>
                      <m:t>𝑃𝐴𝑄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∠</m:t>
                    </m:r>
                    <m:r>
                      <a:rPr lang="en-US" b="0" i="1" smtClean="0">
                        <a:latin typeface="Cambria Math"/>
                      </a:rPr>
                      <m:t>𝐵𝐴𝐶</m:t>
                    </m:r>
                    <m:r>
                      <a:rPr lang="en-US" b="0" i="0" smtClean="0">
                        <a:latin typeface="Cambria Math"/>
                      </a:rPr>
                      <m:t>,</m:t>
                    </m:r>
                  </m:oMath>
                </a14:m>
                <a:r>
                  <a:rPr lang="en-US" dirty="0" smtClean="0"/>
                  <a:t> moreover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𝑋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𝑌</m:t>
                    </m:r>
                  </m:oMath>
                </a14:m>
                <a:r>
                  <a:rPr lang="en-US" dirty="0" smtClean="0"/>
                  <a:t> are on lines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𝐴𝐵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𝐴𝐶</m:t>
                    </m:r>
                  </m:oMath>
                </a14:m>
                <a:r>
                  <a:rPr lang="en-US" dirty="0" smtClean="0"/>
                  <a:t> respectively. Suppose that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∠</m:t>
                    </m:r>
                    <m:r>
                      <a:rPr lang="en-US" b="0" i="1" smtClean="0">
                        <a:latin typeface="Cambria Math"/>
                      </a:rPr>
                      <m:t>𝑋𝑃𝐴</m:t>
                    </m:r>
                    <m:r>
                      <a:rPr lang="en-US" b="0" i="1" smtClean="0">
                        <a:latin typeface="Cambria Math"/>
                      </a:rPr>
                      <m:t>=∠</m:t>
                    </m:r>
                    <m:r>
                      <a:rPr lang="en-US" b="0" i="1" smtClean="0">
                        <a:latin typeface="Cambria Math"/>
                      </a:rPr>
                      <m:t>𝐴𝑃𝑄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∠</m:t>
                    </m:r>
                    <m:r>
                      <a:rPr lang="en-US" b="0" i="1" smtClean="0">
                        <a:latin typeface="Cambria Math"/>
                      </a:rPr>
                      <m:t>𝑌𝑄𝐴</m:t>
                    </m:r>
                    <m:r>
                      <a:rPr lang="en-US" b="0" i="1" smtClean="0">
                        <a:latin typeface="Cambria Math"/>
                      </a:rPr>
                      <m:t>=∠</m:t>
                    </m:r>
                    <m:r>
                      <a:rPr lang="en-US" b="0" i="1" smtClean="0">
                        <a:latin typeface="Cambria Math"/>
                      </a:rPr>
                      <m:t>𝐴𝑄𝑃</m:t>
                    </m:r>
                  </m:oMath>
                </a14:m>
                <a:r>
                  <a:rPr lang="en-US" dirty="0" smtClean="0"/>
                  <a:t>. Prove that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𝑃𝑄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𝑃𝑄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𝑄𝑌</m:t>
                    </m:r>
                    <m:r>
                      <a:rPr lang="en-US" b="0" i="0" smtClean="0">
                        <a:latin typeface="Cambria Math"/>
                      </a:rPr>
                      <m:t>.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400" t="-1596"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662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b="1" dirty="0" smtClean="0"/>
                  <a:t>Problem 4.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Determine all functions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</a:rPr>
                      <m:t>:</m:t>
                    </m:r>
                    <m:r>
                      <a:rPr lang="en-US" b="0" i="1" smtClean="0">
                        <a:latin typeface="Cambria Math"/>
                      </a:rPr>
                      <m:t>𝑍</m:t>
                    </m:r>
                    <m:r>
                      <a:rPr lang="en-US" b="0" i="1" smtClean="0">
                        <a:latin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</a:rPr>
                      <m:t>𝑁</m:t>
                    </m:r>
                  </m:oMath>
                </a14:m>
                <a:r>
                  <a:rPr lang="en-US" dirty="0" smtClean="0"/>
                  <a:t> where for every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≤2</m:t>
                    </m:r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400" t="-15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852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Problem 5.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Seven teams gather to play one of three sports, and no set of three teams play the same sport among themselves. A triplet is considered </a:t>
            </a:r>
            <a:r>
              <a:rPr lang="en-US" i="1" dirty="0" smtClean="0"/>
              <a:t>diverse</a:t>
            </a:r>
            <a:r>
              <a:rPr lang="en-US" dirty="0" smtClean="0"/>
              <a:t> if all three sports are played among themselves. What is the maximum possible number of diverse triplets?</a:t>
            </a:r>
            <a:endParaRPr lang="en-US" dirty="0"/>
          </a:p>
        </p:txBody>
      </p:sp>
      <p:pic>
        <p:nvPicPr>
          <p:cNvPr id="2053" name="Picture 5" descr="C:\Users\Student\Desktop\upload\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778031"/>
            <a:ext cx="2824692" cy="2653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609600" y="4572000"/>
                <a:ext cx="7620000" cy="1473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en-US" sz="1400" dirty="0" smtClean="0"/>
                  <a:t>In the above configuration, we notice there are 14 diverse triangles.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sz="1400" dirty="0" smtClean="0"/>
                  <a:t>We prove that this is actually the maximum possible configuration.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sz="1400" dirty="0" smtClean="0"/>
                  <a:t>Suppose a vertex has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𝐴</m:t>
                    </m:r>
                  </m:oMath>
                </a14:m>
                <a:r>
                  <a:rPr lang="en-US" sz="1400" dirty="0" smtClean="0"/>
                  <a:t> black,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𝐵</m:t>
                    </m:r>
                  </m:oMath>
                </a14:m>
                <a:r>
                  <a:rPr lang="en-US" sz="1400" dirty="0" smtClean="0"/>
                  <a:t> green,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</m:oMath>
                </a14:m>
                <a:r>
                  <a:rPr lang="en-US" sz="1400" dirty="0" smtClean="0"/>
                  <a:t> red edges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𝐴</m:t>
                    </m:r>
                    <m:r>
                      <a:rPr lang="en-US" sz="1400" b="0" i="1" smtClean="0">
                        <a:latin typeface="Cambria Math"/>
                      </a:rPr>
                      <m:t>+</m:t>
                    </m:r>
                    <m:r>
                      <a:rPr lang="en-US" sz="1400" b="0" i="1" smtClean="0">
                        <a:latin typeface="Cambria Math"/>
                      </a:rPr>
                      <m:t>𝐵</m:t>
                    </m:r>
                    <m:r>
                      <a:rPr lang="en-US" sz="1400" b="0" i="1" smtClean="0">
                        <a:latin typeface="Cambria Math"/>
                      </a:rPr>
                      <m:t>+</m:t>
                    </m:r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=6</m:t>
                    </m:r>
                  </m:oMath>
                </a14:m>
                <a:r>
                  <a:rPr lang="en-US" sz="1400" dirty="0" smtClean="0"/>
                  <a:t>.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sz="1400" dirty="0" smtClean="0"/>
                  <a:t>Then at least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/>
                              </a:rPr>
                              <m:t>𝐴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sz="1400" b="0" i="1" smtClean="0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/>
                              </a:rPr>
                              <m:t>𝐵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sz="1400" b="0" i="1" smtClean="0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/>
                              </a:rPr>
                              <m:t>𝐶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400" dirty="0" smtClean="0"/>
                  <a:t> non-diverse triangles exist containing this vertex.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sz="1400" dirty="0" smtClean="0"/>
                  <a:t>We are not </a:t>
                </a:r>
                <a:r>
                  <a:rPr lang="en-US" sz="1400" dirty="0" err="1" smtClean="0"/>
                  <a:t>overcounting</a:t>
                </a:r>
                <a:r>
                  <a:rPr lang="en-US" sz="1400" dirty="0" smtClean="0"/>
                  <a:t>: if the same triangle is counted twice then it is monochromatic.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sz="1400" dirty="0" smtClean="0"/>
                  <a:t>The answer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/>
                              </a:rPr>
                              <m:t>7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n-US" sz="1400" b="0" i="1" smtClean="0">
                        <a:latin typeface="Cambria Math"/>
                      </a:rPr>
                      <m:t>−7×3=14</m:t>
                    </m:r>
                  </m:oMath>
                </a14:m>
                <a:r>
                  <a:rPr lang="en-US" sz="1400" dirty="0" smtClean="0"/>
                  <a:t>.</a:t>
                </a:r>
                <a:endParaRPr lang="en-US" sz="14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4572000"/>
                <a:ext cx="7620000" cy="1473545"/>
              </a:xfrm>
              <a:prstGeom prst="rect">
                <a:avLst/>
              </a:prstGeom>
              <a:blipFill rotWithShape="1">
                <a:blip r:embed="rId3"/>
                <a:stretch>
                  <a:fillRect l="-80" t="-413" b="-16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589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30</TotalTime>
  <Words>117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Adjacency</vt:lpstr>
      <vt:lpstr>AHSMC 2011</vt:lpstr>
      <vt:lpstr>Problem 1. A cross  shaped figure is made up of five unit squares. Determine which has the larger area: the square containing the cross or the circle containing the cross.</vt:lpstr>
      <vt:lpstr>Problem 2. If there is exactly one triplet (x,y,z) satisfying x^2+y^2=2z  and  x+y+z=t, determine t.</vt:lpstr>
      <vt:lpstr>Problem 3. On side BC of triangle ABC, points P and Q exist such that P is closer to B than Q and ∠PAQ=1/2∠BAC, moreover  X and Y are on lines AB and AC respectively. Suppose that  ∠XPA=∠APQ and ∠YQA=∠AQP. Prove that  PQ=PQ+QY.</vt:lpstr>
      <vt:lpstr>Problem 4. Determine all functions  f:Z→N where for every n, f(n-1)+f(n+1)≤2f(n).</vt:lpstr>
      <vt:lpstr>Problem 5. Seven teams gather to play one of three sports, and no set of three teams play the same sport among themselves. A triplet is considered diverse if all three sports are played among themselves. What is the maximum possible number of diverse triplets?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AHSMC 2011</dc:title>
  <dc:creator>Student</dc:creator>
  <cp:lastModifiedBy>Student</cp:lastModifiedBy>
  <cp:revision>15</cp:revision>
  <dcterms:created xsi:type="dcterms:W3CDTF">2011-02-06T18:05:50Z</dcterms:created>
  <dcterms:modified xsi:type="dcterms:W3CDTF">2011-02-06T18:35:51Z</dcterms:modified>
</cp:coreProperties>
</file>